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303" r:id="rId2"/>
    <p:sldId id="304" r:id="rId3"/>
    <p:sldId id="293" r:id="rId4"/>
    <p:sldId id="294" r:id="rId5"/>
    <p:sldId id="278" r:id="rId6"/>
    <p:sldId id="285" r:id="rId7"/>
    <p:sldId id="290" r:id="rId8"/>
    <p:sldId id="291" r:id="rId9"/>
    <p:sldId id="277" r:id="rId10"/>
    <p:sldId id="257" r:id="rId11"/>
    <p:sldId id="271" r:id="rId12"/>
    <p:sldId id="267" r:id="rId13"/>
    <p:sldId id="272" r:id="rId14"/>
    <p:sldId id="258" r:id="rId15"/>
    <p:sldId id="295" r:id="rId16"/>
    <p:sldId id="296" r:id="rId17"/>
    <p:sldId id="274" r:id="rId18"/>
    <p:sldId id="263" r:id="rId19"/>
    <p:sldId id="273" r:id="rId20"/>
    <p:sldId id="269" r:id="rId21"/>
    <p:sldId id="259" r:id="rId22"/>
    <p:sldId id="275" r:id="rId23"/>
    <p:sldId id="270" r:id="rId24"/>
    <p:sldId id="297" r:id="rId25"/>
    <p:sldId id="300" r:id="rId26"/>
    <p:sldId id="298" r:id="rId27"/>
    <p:sldId id="301" r:id="rId28"/>
    <p:sldId id="302" r:id="rId29"/>
    <p:sldId id="299" r:id="rId30"/>
    <p:sldId id="276" r:id="rId31"/>
    <p:sldId id="286" r:id="rId32"/>
    <p:sldId id="268" r:id="rId33"/>
    <p:sldId id="260" r:id="rId34"/>
    <p:sldId id="261" r:id="rId35"/>
    <p:sldId id="264" r:id="rId36"/>
    <p:sldId id="266" r:id="rId37"/>
    <p:sldId id="265" r:id="rId38"/>
    <p:sldId id="280" r:id="rId39"/>
    <p:sldId id="279" r:id="rId40"/>
    <p:sldId id="281" r:id="rId41"/>
    <p:sldId id="283" r:id="rId42"/>
    <p:sldId id="292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 smtClean="0"/>
            </a:lvl1pPr>
          </a:lstStyle>
          <a:p>
            <a:pPr>
              <a:defRPr/>
            </a:pPr>
            <a:fld id="{71C3759D-37C4-40A5-8ABF-0C89B0EAB9A5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31497C-B5DF-4521-90CF-F311E8AF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79B1-6C9D-4A3D-820E-80B0F96C0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C707-C518-4C1A-86AD-8D54CF1EC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B2B4-6A60-4C4C-81E0-4425F9D1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B56A-B6A4-43B3-87D6-F67D38BE0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F3DB-ACB4-4FE7-8EB3-60E9AAC5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6971-5BFC-4A24-9A9D-279599B8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21D8-E991-4815-A2AD-B69457847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11DC-F05F-4A59-859A-F06F2F0B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92BE-5F12-43E7-BBF7-40466759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E51C-9AF6-454B-AA14-F3BF0470E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5B64-80FF-441E-A091-9A3CA900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8C0A-52D9-43FA-9F17-BA6816C0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31C574A-EF15-47F8-A9F5-632A3D406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Bio &amp; 241 A&amp;P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Unit 1 / Lecture 3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8" descr="C:\Documents and Settings\GaryB\Local Settings\Temporary Internet Files\Content.IE5\7Q2JZOWU\MCBD1970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3429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Epithelial Tissues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7772400" cy="3810000"/>
          </a:xfrm>
          <a:ln>
            <a:solidFill>
              <a:srgbClr val="FFFF66"/>
            </a:solidFill>
          </a:ln>
        </p:spPr>
        <p:txBody>
          <a:bodyPr/>
          <a:lstStyle/>
          <a:p>
            <a:pPr marL="609600" indent="-609600" algn="l"/>
            <a:r>
              <a:rPr lang="en-US" b="1" dirty="0" smtClean="0"/>
              <a:t>These tissues are classified according to the arrangement of cells and the shape of cells</a:t>
            </a:r>
          </a:p>
          <a:p>
            <a:pPr marL="609600" indent="-609600" algn="l">
              <a:buFontTx/>
              <a:buAutoNum type="arabicPeriod"/>
            </a:pPr>
            <a:r>
              <a:rPr lang="en-US" b="1" dirty="0" smtClean="0"/>
              <a:t>Arrangement:</a:t>
            </a:r>
          </a:p>
          <a:p>
            <a:pPr marL="1371600" lvl="2" indent="-457200" algn="l">
              <a:buFontTx/>
              <a:buAutoNum type="alphaLcPeriod"/>
            </a:pPr>
            <a:r>
              <a:rPr lang="en-US" b="1" i="1" dirty="0" smtClean="0"/>
              <a:t>Simple</a:t>
            </a:r>
          </a:p>
          <a:p>
            <a:pPr marL="1371600" lvl="2" indent="-457200" algn="l">
              <a:buFontTx/>
              <a:buAutoNum type="alphaLcPeriod"/>
            </a:pPr>
            <a:r>
              <a:rPr lang="en-US" b="1" i="1" dirty="0" smtClean="0"/>
              <a:t>Stratified</a:t>
            </a:r>
          </a:p>
          <a:p>
            <a:pPr marL="1371600" lvl="2" indent="-457200" algn="l">
              <a:buFontTx/>
              <a:buAutoNum type="alphaLcPeriod"/>
            </a:pPr>
            <a:r>
              <a:rPr lang="en-US" b="1" i="1" dirty="0" err="1" smtClean="0"/>
              <a:t>Pseudostratified</a:t>
            </a:r>
            <a:endParaRPr lang="en-US" b="1" i="1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5375275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mple Squamo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170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54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410200" y="2971800"/>
            <a:ext cx="1524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rat-squamous-no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163671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Stratified</a:t>
            </a:r>
          </a:p>
        </p:txBody>
      </p:sp>
      <p:pic>
        <p:nvPicPr>
          <p:cNvPr id="12292" name="Picture 5" descr="170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44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266382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Pseudostratified</a:t>
            </a:r>
          </a:p>
        </p:txBody>
      </p:sp>
      <p:pic>
        <p:nvPicPr>
          <p:cNvPr id="13315" name="Picture 4" descr="170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2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00004506.jpg (10882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762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Epithelial Tissues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  <a:ln>
            <a:solidFill>
              <a:srgbClr val="FFFF66"/>
            </a:solidFill>
          </a:ln>
        </p:spPr>
        <p:txBody>
          <a:bodyPr/>
          <a:lstStyle/>
          <a:p>
            <a:pPr algn="l"/>
            <a:r>
              <a:rPr lang="en-US" b="1" dirty="0" smtClean="0"/>
              <a:t>2. Cell Shape</a:t>
            </a:r>
          </a:p>
          <a:p>
            <a:pPr algn="l"/>
            <a:r>
              <a:rPr lang="en-US" b="1" dirty="0" smtClean="0"/>
              <a:t>	a</a:t>
            </a:r>
            <a:r>
              <a:rPr lang="en-US" b="1" i="1" dirty="0" smtClean="0"/>
              <a:t>. flat or </a:t>
            </a:r>
            <a:r>
              <a:rPr lang="en-US" b="1" i="1" dirty="0" err="1" smtClean="0"/>
              <a:t>squamous</a:t>
            </a:r>
            <a:endParaRPr lang="en-US" b="1" i="1" dirty="0" smtClean="0"/>
          </a:p>
          <a:p>
            <a:pPr algn="l"/>
            <a:r>
              <a:rPr lang="en-US" b="1" i="1" dirty="0" smtClean="0"/>
              <a:t>	b. cube or </a:t>
            </a:r>
            <a:r>
              <a:rPr lang="en-US" b="1" i="1" dirty="0" err="1" smtClean="0"/>
              <a:t>cuboidal</a:t>
            </a:r>
            <a:endParaRPr lang="en-US" b="1" i="1" dirty="0" smtClean="0"/>
          </a:p>
          <a:p>
            <a:pPr algn="l"/>
            <a:r>
              <a:rPr lang="en-US" b="1" i="1" dirty="0" smtClean="0"/>
              <a:t>	c. cylindrical or columnar</a:t>
            </a:r>
          </a:p>
          <a:p>
            <a:pPr algn="l"/>
            <a:r>
              <a:rPr lang="en-US" b="1" i="1" dirty="0" smtClean="0"/>
              <a:t>	d. changing shape or 			transitional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Simple Epithelium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smtClean="0">
                <a:latin typeface="Arial" charset="0"/>
              </a:rPr>
              <a:t>Simple squamous epithelium</a:t>
            </a:r>
            <a:r>
              <a:rPr lang="en-US" sz="2400" smtClean="0">
                <a:latin typeface="Arial" charset="0"/>
              </a:rPr>
              <a:t> consists of a single layer of flat, scale-like cells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Arial" charset="0"/>
              </a:rPr>
              <a:t>adapted for diffusion and filtration (found in lungs and kidneys)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latin typeface="Arial" charset="0"/>
              </a:rPr>
              <a:t>Endothelium</a:t>
            </a:r>
            <a:r>
              <a:rPr lang="en-US" sz="2400" smtClean="0">
                <a:latin typeface="Arial" charset="0"/>
              </a:rPr>
              <a:t> lines the heart and blood vessels.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latin typeface="Arial" charset="0"/>
              </a:rPr>
              <a:t>Mesothelium</a:t>
            </a:r>
            <a:r>
              <a:rPr lang="en-US" sz="2400" smtClean="0">
                <a:latin typeface="Arial" charset="0"/>
              </a:rPr>
              <a:t> lines the thoracic and abdominopelvic cavities and covers the organs within them as part of Serous Membranes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latin typeface="Arial" charset="0"/>
              </a:rPr>
              <a:t>Simple cuboidal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i="1" smtClean="0">
                <a:latin typeface="Arial" charset="0"/>
              </a:rPr>
              <a:t>epithelium</a:t>
            </a:r>
            <a:r>
              <a:rPr lang="en-US" sz="2400" smtClean="0">
                <a:latin typeface="Arial" charset="0"/>
              </a:rPr>
              <a:t> consists of a simple layer of cube-shaped cells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Arial" charset="0"/>
              </a:rPr>
              <a:t>adapted for secretion and absorption (found in the kidneys and thyroid gland)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Simple Epithelium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i="1" smtClean="0">
                <a:latin typeface="Arial" charset="0"/>
              </a:rPr>
              <a:t>Simple columnar epithelium</a:t>
            </a:r>
            <a:r>
              <a:rPr lang="en-US" sz="2400" smtClean="0">
                <a:latin typeface="Arial" charset="0"/>
              </a:rPr>
              <a:t> consists of a single layer of rectangular cells and can exist in two forms</a:t>
            </a:r>
          </a:p>
          <a:p>
            <a:pPr lvl="1"/>
            <a:r>
              <a:rPr lang="en-US" sz="2400" i="1" smtClean="0">
                <a:latin typeface="Arial" charset="0"/>
              </a:rPr>
              <a:t>Nonciliated simple columnar epithelium</a:t>
            </a:r>
            <a:r>
              <a:rPr lang="en-US" sz="2400" smtClean="0">
                <a:latin typeface="Arial" charset="0"/>
              </a:rPr>
              <a:t>  contains microvilli </a:t>
            </a:r>
          </a:p>
          <a:p>
            <a:pPr lvl="2"/>
            <a:r>
              <a:rPr lang="en-US" smtClean="0">
                <a:latin typeface="Arial" charset="0"/>
              </a:rPr>
              <a:t>increase surface  are and the rate of absorption</a:t>
            </a:r>
          </a:p>
          <a:p>
            <a:pPr lvl="2"/>
            <a:r>
              <a:rPr lang="en-US" smtClean="0">
                <a:latin typeface="Arial" charset="0"/>
              </a:rPr>
              <a:t>goblet cells secrete mucus </a:t>
            </a:r>
          </a:p>
          <a:p>
            <a:pPr lvl="2"/>
            <a:r>
              <a:rPr lang="en-US" smtClean="0">
                <a:latin typeface="Arial" charset="0"/>
              </a:rPr>
              <a:t>Found lining the stomach, small intestines, and large intestines.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55725" y="447675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Squamous</a:t>
            </a:r>
          </a:p>
        </p:txBody>
      </p:sp>
      <p:pic>
        <p:nvPicPr>
          <p:cNvPr id="17411" name="Picture 5" descr="170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2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Small Kidney Hig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145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70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2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Squamous surfac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145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70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Thyroid400x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/>
          <a:lstStyle/>
          <a:p>
            <a:r>
              <a:rPr lang="en-US" dirty="0" smtClean="0"/>
              <a:t>Tissues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pPr marL="457200" indent="-457200" algn="l"/>
            <a:r>
              <a:rPr lang="en-US" sz="2400" dirty="0" smtClean="0"/>
              <a:t>All body tissues arise from three fundamental embryonic	 tissues.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i="1" dirty="0" smtClean="0"/>
              <a:t>Endoderm:  forms epithelial tissues lining internal organs such as the GI 	tract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i="1" dirty="0" smtClean="0"/>
              <a:t>Mesoderm:  connective tissue associated with dermis of skin, cartilage, 	bone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i="1" dirty="0" smtClean="0"/>
              <a:t>Ectoderm:  forms nervous tissue and epidermis of skin.</a:t>
            </a:r>
          </a:p>
          <a:p>
            <a:pPr marL="461963" lvl="1" indent="-461963" algn="l"/>
            <a:endParaRPr lang="en-US" sz="1800" b="1" i="1" dirty="0" smtClean="0"/>
          </a:p>
          <a:p>
            <a:pPr algn="l"/>
            <a:r>
              <a:rPr lang="en-US" sz="2400" dirty="0" smtClean="0"/>
              <a:t>FOUR TYPES OF BODY TISSUE:</a:t>
            </a:r>
          </a:p>
          <a:p>
            <a:pPr marL="457200" indent="-457200" algn="l">
              <a:buAutoNum type="arabicPeriod"/>
            </a:pPr>
            <a:r>
              <a:rPr lang="en-US" sz="2000" b="1" i="1" dirty="0" smtClean="0"/>
              <a:t>Epithelial</a:t>
            </a:r>
          </a:p>
          <a:p>
            <a:pPr marL="457200" indent="-457200" algn="l">
              <a:buAutoNum type="arabicPeriod"/>
            </a:pPr>
            <a:r>
              <a:rPr lang="en-US" sz="2000" b="1" i="1" dirty="0" smtClean="0"/>
              <a:t>Connective </a:t>
            </a:r>
            <a:r>
              <a:rPr lang="en-US" sz="2000" b="1" i="1" dirty="0" smtClean="0"/>
              <a:t>(most abundant tissue in the body)</a:t>
            </a:r>
          </a:p>
          <a:p>
            <a:pPr marL="457200" indent="-457200" algn="l">
              <a:buAutoNum type="arabicPeriod" startAt="3"/>
            </a:pPr>
            <a:r>
              <a:rPr lang="en-US" sz="2000" b="1" i="1" dirty="0" smtClean="0"/>
              <a:t>Muscle</a:t>
            </a:r>
          </a:p>
          <a:p>
            <a:pPr marL="457200" indent="-457200" algn="l">
              <a:buAutoNum type="arabicPeriod" startAt="3"/>
            </a:pPr>
            <a:r>
              <a:rPr lang="en-US" sz="2000" b="1" i="1" dirty="0" smtClean="0"/>
              <a:t>Nervous</a:t>
            </a:r>
          </a:p>
          <a:p>
            <a:pPr marL="457200" indent="-457200" algn="l"/>
            <a:r>
              <a:rPr lang="en-US" sz="2000" b="1" i="1" dirty="0" smtClean="0"/>
              <a:t>	</a:t>
            </a:r>
            <a:r>
              <a:rPr lang="en-US" sz="2000" b="1" i="1" dirty="0" smtClean="0"/>
              <a:t>* In this unit we will explore Epithelial and Connective tissues*</a:t>
            </a:r>
            <a:endParaRPr lang="en-US" sz="2000" b="1" i="1" dirty="0" smtClean="0"/>
          </a:p>
          <a:p>
            <a:pPr marL="457200" indent="-457200" algn="l"/>
            <a:endParaRPr lang="en-US" sz="2000" b="1" i="1" dirty="0" smtClean="0"/>
          </a:p>
          <a:p>
            <a:pPr marL="461963" lvl="1" indent="-461963" algn="l"/>
            <a:endParaRPr lang="en-US" sz="1800" b="1" i="1" dirty="0" smtClean="0"/>
          </a:p>
          <a:p>
            <a:pPr marL="914400" lvl="1" indent="-457200" algn="l"/>
            <a:endParaRPr lang="en-US" sz="1800" b="1" i="1" dirty="0" smtClean="0"/>
          </a:p>
          <a:p>
            <a:pPr lvl="1" algn="l"/>
            <a:endParaRPr lang="en-US" sz="1800" b="1" i="1" dirty="0" smtClean="0"/>
          </a:p>
          <a:p>
            <a:pPr lvl="1" algn="l"/>
            <a:endParaRPr lang="en-US" sz="1800" b="1" i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do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17525" y="269875"/>
            <a:ext cx="390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Simple Cuboidal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simple Squamo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5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277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447800" y="11430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Simple Squamous</a:t>
            </a:r>
          </a:p>
        </p:txBody>
      </p:sp>
      <p:pic>
        <p:nvPicPr>
          <p:cNvPr id="21509" name="Picture 8" descr="lun04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822325" y="6213475"/>
            <a:ext cx="17954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Lung Tissue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800600" y="6172200"/>
            <a:ext cx="2047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Kidney Tissue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517525" y="117475"/>
            <a:ext cx="2524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Simple Squamous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mple colum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170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454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lum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9925" y="219075"/>
            <a:ext cx="289242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Simple Columnar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Pseudostratified Epithelium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>
                <a:latin typeface="Arial" charset="0"/>
              </a:rPr>
              <a:t>Pseudostratified epithelium: </a:t>
            </a:r>
            <a:r>
              <a:rPr lang="en-US" sz="2400" smtClean="0">
                <a:latin typeface="Arial" charset="0"/>
              </a:rPr>
              <a:t>appears to have several layers because the nuclei are at various levels.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All cells are attached to the basement membrane but  some do not reach the apical surface.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In </a:t>
            </a:r>
            <a:r>
              <a:rPr lang="en-US" sz="2400" i="1" smtClean="0">
                <a:latin typeface="Arial" charset="0"/>
              </a:rPr>
              <a:t>pseudostratified ciliated columnar epithelium</a:t>
            </a:r>
            <a:r>
              <a:rPr lang="en-US" sz="2400" smtClean="0">
                <a:latin typeface="Arial" charset="0"/>
              </a:rPr>
              <a:t>, the cells that reach the surface either secrete mucus (goblet cells) or bear cilia that sweep away mucus and trapped foreign particles.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Found lining the respiratory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2000" y="2133600"/>
            <a:ext cx="266382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Pseudostratified</a:t>
            </a:r>
          </a:p>
        </p:txBody>
      </p:sp>
      <p:pic>
        <p:nvPicPr>
          <p:cNvPr id="25603" name="Picture 3" descr="170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2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. Pseudostratified columnar epithel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08313"/>
            <a:ext cx="65532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200" b="1" i="1" smtClean="0">
                <a:solidFill>
                  <a:schemeClr val="tx1"/>
                </a:solidFill>
                <a:latin typeface="Arial" charset="0"/>
              </a:rPr>
              <a:t>Stratified</a:t>
            </a:r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 Epithelium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r>
              <a:rPr lang="en-US" sz="2400" smtClean="0">
                <a:latin typeface="Arial" charset="0"/>
              </a:rPr>
              <a:t>Epithelia have at least two layers of cells.</a:t>
            </a:r>
          </a:p>
          <a:p>
            <a:pPr lvl="1"/>
            <a:r>
              <a:rPr lang="en-US" sz="2400" smtClean="0">
                <a:latin typeface="Arial" charset="0"/>
              </a:rPr>
              <a:t>more durable and protective</a:t>
            </a:r>
          </a:p>
          <a:p>
            <a:pPr lvl="1"/>
            <a:r>
              <a:rPr lang="en-US" sz="2400" smtClean="0">
                <a:latin typeface="Arial" charset="0"/>
              </a:rPr>
              <a:t>name depends on the shape of the </a:t>
            </a:r>
            <a:r>
              <a:rPr lang="en-US" sz="2400" b="1" smtClean="0">
                <a:latin typeface="Arial" charset="0"/>
              </a:rPr>
              <a:t>surface</a:t>
            </a:r>
            <a:r>
              <a:rPr lang="en-US" sz="2400" smtClean="0">
                <a:latin typeface="Arial" charset="0"/>
              </a:rPr>
              <a:t> (apical) cells</a:t>
            </a:r>
          </a:p>
          <a:p>
            <a:r>
              <a:rPr lang="en-US" sz="2400" i="1" smtClean="0">
                <a:latin typeface="Arial" charset="0"/>
              </a:rPr>
              <a:t>Stratified squamous epithelium</a:t>
            </a:r>
            <a:r>
              <a:rPr lang="en-US" sz="2400" smtClean="0">
                <a:latin typeface="Arial" charset="0"/>
              </a:rPr>
              <a:t> consists of several layers of</a:t>
            </a:r>
          </a:p>
          <a:p>
            <a:pPr lvl="1"/>
            <a:r>
              <a:rPr lang="en-US" sz="2400" smtClean="0">
                <a:latin typeface="Arial" charset="0"/>
              </a:rPr>
              <a:t>top layer of cells is flat</a:t>
            </a:r>
          </a:p>
          <a:p>
            <a:pPr lvl="1"/>
            <a:r>
              <a:rPr lang="en-US" sz="2400" smtClean="0">
                <a:latin typeface="Arial" charset="0"/>
              </a:rPr>
              <a:t>deeper layers of cells vary cuboidal to columnar.</a:t>
            </a:r>
          </a:p>
          <a:p>
            <a:pPr lvl="1"/>
            <a:r>
              <a:rPr lang="en-US" sz="2400" smtClean="0">
                <a:latin typeface="Arial" charset="0"/>
              </a:rPr>
              <a:t>basal cells replicate by mitosis</a:t>
            </a:r>
          </a:p>
          <a:p>
            <a:r>
              <a:rPr lang="en-US" sz="2400" i="1" smtClean="0">
                <a:latin typeface="Arial" charset="0"/>
              </a:rPr>
              <a:t>Keratinized stratified squamous epithelium</a:t>
            </a:r>
          </a:p>
          <a:p>
            <a:pPr lvl="1"/>
            <a:r>
              <a:rPr lang="en-US" sz="2400" smtClean="0">
                <a:latin typeface="Arial" charset="0"/>
              </a:rPr>
              <a:t>a tough layer of keratin (a protein resistant to friction and repels bacteria) is deposited in the surface cells. </a:t>
            </a:r>
          </a:p>
          <a:p>
            <a:r>
              <a:rPr lang="en-US" sz="2400" smtClean="0">
                <a:latin typeface="Arial" charset="0"/>
              </a:rPr>
              <a:t>Nonkeratinized epithelium remains moist.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70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4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Pic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86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non-hairy skin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4572000"/>
            <a:ext cx="7635875" cy="1808163"/>
          </a:xfrm>
        </p:spPr>
        <p:txBody>
          <a:bodyPr/>
          <a:lstStyle/>
          <a:p>
            <a:r>
              <a:rPr lang="en-US" sz="2400" smtClean="0"/>
              <a:t>Multilayered </a:t>
            </a:r>
          </a:p>
          <a:p>
            <a:pPr lvl="1"/>
            <a:r>
              <a:rPr lang="en-US" sz="2400" smtClean="0"/>
              <a:t>surface cells varying in shape</a:t>
            </a:r>
          </a:p>
          <a:p>
            <a:pPr lvl="2"/>
            <a:r>
              <a:rPr lang="en-US" smtClean="0"/>
              <a:t>round to flat (if stretched)</a:t>
            </a:r>
          </a:p>
          <a:p>
            <a:pPr lvl="1"/>
            <a:r>
              <a:rPr lang="en-US" sz="2400" smtClean="0"/>
              <a:t>lines hollow organs that expand from within (urinary bladder)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 Transitional Epithelium</a:t>
            </a:r>
          </a:p>
        </p:txBody>
      </p:sp>
      <p:pic>
        <p:nvPicPr>
          <p:cNvPr id="29700" name="Picture 4" descr="w0102b-n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7848600" cy="2973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 Epithelial Tissue -- General Features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Closely packed cells with little extracellular material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Many cell junctions often provide secure attachment.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Cells sit on basement membrane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Apical (upper) free surface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Basal surface against basement membrane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Avascular</a:t>
            </a:r>
            <a:r>
              <a:rPr lang="en-US" sz="2000" dirty="0" smtClean="0">
                <a:latin typeface="Arial" charset="0"/>
              </a:rPr>
              <a:t>-</a:t>
            </a:r>
            <a:r>
              <a:rPr lang="en-US" sz="2000" dirty="0" smtClean="0">
                <a:latin typeface="Arial" charset="0"/>
              </a:rPr>
              <a:t>--without blood vessels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nutrients and waste must move by diffusion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Good nerve supply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Rapid cell division (high mitotic rate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000" dirty="0" smtClean="0"/>
              <a:t>derived from ALL three primary germ layers:</a:t>
            </a:r>
          </a:p>
          <a:p>
            <a:pPr lvl="1"/>
            <a:r>
              <a:rPr lang="en-US" sz="1600" dirty="0" smtClean="0"/>
              <a:t>ectoderm, endoderm, and mesoderm</a:t>
            </a:r>
            <a:endParaRPr lang="en-US" sz="16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Functions</a:t>
            </a:r>
            <a:endParaRPr lang="en-US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protection, filtration, lubrication, secretion, digestion, absorption, transportation, excretion, sensory reception, and reproduction.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bla10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4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170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For each type of tissue you need to know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21336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b="1" smtClean="0"/>
              <a:t>Description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Example of location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Function</a:t>
            </a:r>
          </a:p>
          <a:p>
            <a:pPr marL="609600" indent="-609600" algn="l"/>
            <a:endParaRPr lang="en-US" b="1" smtClean="0"/>
          </a:p>
          <a:p>
            <a:pPr marL="609600" indent="-609600" algn="l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imple Squam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imple cuboi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imple colum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sedou-ciliated-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skk021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rans-epi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suedostrat-ciliated-squam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kin-nonhai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Types of Epithelium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Covering and lining epithelium</a:t>
            </a:r>
          </a:p>
          <a:p>
            <a:pPr lvl="1"/>
            <a:r>
              <a:rPr lang="en-US" sz="2400" i="1" dirty="0" smtClean="0">
                <a:latin typeface="Arial" charset="0"/>
              </a:rPr>
              <a:t>epidermis of skin</a:t>
            </a:r>
          </a:p>
          <a:p>
            <a:pPr lvl="1"/>
            <a:r>
              <a:rPr lang="en-US" sz="2400" i="1" dirty="0" smtClean="0">
                <a:latin typeface="Arial" charset="0"/>
              </a:rPr>
              <a:t>lining of blood vessels and ducts</a:t>
            </a:r>
          </a:p>
          <a:p>
            <a:pPr lvl="1"/>
            <a:r>
              <a:rPr lang="en-US" sz="2400" i="1" dirty="0" smtClean="0">
                <a:latin typeface="Arial" charset="0"/>
              </a:rPr>
              <a:t>lining respiratory, reproductive, urinary &amp; GI tract</a:t>
            </a:r>
          </a:p>
          <a:p>
            <a:r>
              <a:rPr lang="en-US" dirty="0" smtClean="0">
                <a:latin typeface="Arial" charset="0"/>
              </a:rPr>
              <a:t>Glandular epithelium</a:t>
            </a:r>
          </a:p>
          <a:p>
            <a:pPr lvl="1"/>
            <a:r>
              <a:rPr lang="en-US" sz="2400" i="1" dirty="0" smtClean="0">
                <a:latin typeface="Arial" charset="0"/>
              </a:rPr>
              <a:t>secreting portion of glands</a:t>
            </a:r>
          </a:p>
          <a:p>
            <a:pPr lvl="1"/>
            <a:r>
              <a:rPr lang="en-US" sz="2400" i="1" dirty="0" smtClean="0">
                <a:latin typeface="Arial" charset="0"/>
              </a:rPr>
              <a:t>thyroid, adrenal, and sweat glands</a:t>
            </a:r>
          </a:p>
          <a:p>
            <a:pPr lvl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trat-squamous-no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rans-epi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oes04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pithel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9974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3429000" cy="339725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Typical Arrangement </a:t>
            </a:r>
          </a:p>
          <a:p>
            <a:r>
              <a:rPr lang="en-US" sz="3600" b="1"/>
              <a:t>of Epithelial Tissue and its Basement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ement membrane stained r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105400" y="5638800"/>
            <a:ext cx="339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Basement membrane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982075" cy="120015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Typical Microscopic View of Epithelial Cells </a:t>
            </a:r>
          </a:p>
          <a:p>
            <a:r>
              <a:rPr lang="en-US" sz="3600" b="1"/>
              <a:t>and its Basement Membrane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5410200" y="5181600"/>
            <a:ext cx="301625" cy="612775"/>
          </a:xfrm>
          <a:prstGeom prst="upArrow">
            <a:avLst>
              <a:gd name="adj1" fmla="val 50000"/>
              <a:gd name="adj2" fmla="val 507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943600" cy="762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Cell Junctions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343400" cy="51816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/>
              <a:t>Tight Junctions:  Prevent the movement of fluids between cells</a:t>
            </a:r>
          </a:p>
          <a:p>
            <a:r>
              <a:rPr lang="en-US" sz="2800" b="1" smtClean="0"/>
              <a:t>Adherens Junctions:</a:t>
            </a:r>
          </a:p>
          <a:p>
            <a:pPr>
              <a:buFontTx/>
              <a:buNone/>
            </a:pPr>
            <a:r>
              <a:rPr lang="en-US" sz="2800" b="1" smtClean="0"/>
              <a:t>	(Belt desmosome)</a:t>
            </a:r>
          </a:p>
          <a:p>
            <a:pPr>
              <a:buFontTx/>
              <a:buNone/>
            </a:pPr>
            <a:r>
              <a:rPr lang="en-US" sz="2800" b="1" smtClean="0"/>
              <a:t>	 Help prevent cells from being separated at the apical surface</a:t>
            </a:r>
          </a:p>
          <a:p>
            <a:r>
              <a:rPr lang="en-US" sz="2800" b="1" smtClean="0"/>
              <a:t>Button Desmosomes:  Attach cells to adjacent cells</a:t>
            </a:r>
          </a:p>
        </p:txBody>
      </p:sp>
      <p:pic>
        <p:nvPicPr>
          <p:cNvPr id="7172" name="Picture 6" descr="17033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43434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5943600" cy="762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Cell Junctions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29718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800" b="1" smtClean="0"/>
              <a:t>Hemidesmosomes: Attach cells to extracellular materials such as a basement membrane</a:t>
            </a:r>
          </a:p>
        </p:txBody>
      </p:sp>
      <p:pic>
        <p:nvPicPr>
          <p:cNvPr id="8196" name="Picture 4" descr="17033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43434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llj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6705600" cy="711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Types of Cell 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655</TotalTime>
  <Words>573</Words>
  <Application>Microsoft Office PowerPoint</Application>
  <PresentationFormat>On-screen Show (4:3)</PresentationFormat>
  <Paragraphs>113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Bio &amp; 241 A&amp;P  Unit 1 / Lecture 3</vt:lpstr>
      <vt:lpstr>Tissues </vt:lpstr>
      <vt:lpstr> Epithelial Tissue -- General Features</vt:lpstr>
      <vt:lpstr>Types of Epithelium</vt:lpstr>
      <vt:lpstr>Slide 5</vt:lpstr>
      <vt:lpstr>Slide 6</vt:lpstr>
      <vt:lpstr>Cell Junctions</vt:lpstr>
      <vt:lpstr>Cell Junctions</vt:lpstr>
      <vt:lpstr>Slide 9</vt:lpstr>
      <vt:lpstr>Epithelial Tissues</vt:lpstr>
      <vt:lpstr>Slide 11</vt:lpstr>
      <vt:lpstr>Slide 12</vt:lpstr>
      <vt:lpstr>Slide 13</vt:lpstr>
      <vt:lpstr>Epithelial Tissues</vt:lpstr>
      <vt:lpstr>Simple Epithelium</vt:lpstr>
      <vt:lpstr>Simple Epithelium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Pseudostratified Epithelium</vt:lpstr>
      <vt:lpstr>Slide 25</vt:lpstr>
      <vt:lpstr>Stratified Epithelium</vt:lpstr>
      <vt:lpstr>Slide 27</vt:lpstr>
      <vt:lpstr>Slide 28</vt:lpstr>
      <vt:lpstr> Transitional Epithelium</vt:lpstr>
      <vt:lpstr>Slide 30</vt:lpstr>
      <vt:lpstr>For each type of tissue you need to know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Tissues</dc:title>
  <dc:creator>garyb</dc:creator>
  <cp:lastModifiedBy>GaryB</cp:lastModifiedBy>
  <cp:revision>31</cp:revision>
  <dcterms:created xsi:type="dcterms:W3CDTF">2001-09-24T16:44:21Z</dcterms:created>
  <dcterms:modified xsi:type="dcterms:W3CDTF">2009-12-16T21:34:26Z</dcterms:modified>
</cp:coreProperties>
</file>